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2" r:id="rId1"/>
  </p:sldMasterIdLst>
  <p:notesMasterIdLst>
    <p:notesMasterId r:id="rId12"/>
  </p:notesMasterIdLst>
  <p:sldIdLst>
    <p:sldId id="261" r:id="rId2"/>
    <p:sldId id="262" r:id="rId3"/>
    <p:sldId id="283" r:id="rId4"/>
    <p:sldId id="263" r:id="rId5"/>
    <p:sldId id="264" r:id="rId6"/>
    <p:sldId id="284" r:id="rId7"/>
    <p:sldId id="285" r:id="rId8"/>
    <p:sldId id="268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7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7B215-3F6A-4DF1-85FA-7175A2705BD4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DF767-D265-4CE3-B4FC-12ED9209A70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7517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FBC73-5F62-42B5-A91C-9885A9377F11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5B60D472-0947-4D1B-917D-734186EE63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964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FBC73-5F62-42B5-A91C-9885A9377F11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5B60D472-0947-4D1B-917D-734186EE63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753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FBC73-5F62-42B5-A91C-9885A9377F11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5B60D472-0947-4D1B-917D-734186EE63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015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FBC73-5F62-42B5-A91C-9885A9377F11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5B60D472-0947-4D1B-917D-734186EE63ED}" type="slidenum">
              <a:rPr lang="hr-HR" smtClean="0"/>
              <a:t>‹#›</a:t>
            </a:fld>
            <a:endParaRPr lang="hr-HR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827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FBC73-5F62-42B5-A91C-9885A9377F11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5B60D472-0947-4D1B-917D-734186EE63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676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FBC73-5F62-42B5-A91C-9885A9377F11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D472-0947-4D1B-917D-734186EE63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80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FBC73-5F62-42B5-A91C-9885A9377F11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D472-0947-4D1B-917D-734186EE63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022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FBC73-5F62-42B5-A91C-9885A9377F11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D472-0947-4D1B-917D-734186EE63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106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D8FBC73-5F62-42B5-A91C-9885A9377F11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5B60D472-0947-4D1B-917D-734186EE63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113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FBC73-5F62-42B5-A91C-9885A9377F11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D472-0947-4D1B-917D-734186EE63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730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FBC73-5F62-42B5-A91C-9885A9377F11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5B60D472-0947-4D1B-917D-734186EE63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085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FBC73-5F62-42B5-A91C-9885A9377F11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D472-0947-4D1B-917D-734186EE63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0434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FBC73-5F62-42B5-A91C-9885A9377F11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D472-0947-4D1B-917D-734186EE63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535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FBC73-5F62-42B5-A91C-9885A9377F11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D472-0947-4D1B-917D-734186EE63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456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FBC73-5F62-42B5-A91C-9885A9377F11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D472-0947-4D1B-917D-734186EE63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5307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FBC73-5F62-42B5-A91C-9885A9377F11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D472-0947-4D1B-917D-734186EE63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98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FBC73-5F62-42B5-A91C-9885A9377F11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D472-0947-4D1B-917D-734186EE63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0366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FBC73-5F62-42B5-A91C-9885A9377F11}" type="datetimeFigureOut">
              <a:rPr lang="hr-HR" smtClean="0"/>
              <a:t>4.8.2020.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0D472-0947-4D1B-917D-734186EE63ED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47D4DC92-2FFD-4D89-BD9E-14F2F29D8C5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A6619B71-D01C-4B39-960E-021A72B6AC7D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  <p:extLst>
      <p:ext uri="{BB962C8B-B14F-4D97-AF65-F5344CB8AC3E}">
        <p14:creationId xmlns:p14="http://schemas.microsoft.com/office/powerpoint/2010/main" val="42318924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  <p:sldLayoutId id="2147483956" r:id="rId14"/>
    <p:sldLayoutId id="2147483957" r:id="rId15"/>
    <p:sldLayoutId id="2147483958" r:id="rId16"/>
    <p:sldLayoutId id="214748395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fo-spain.com/2018/05/23/los-dinosaurios-no-se-extinguieron-por-impacto-de-un-asteroide/dinosaur-extinction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www.flickr.com/photos/sterlingcollege/18003125711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-sfera.hr/dodatni-digitalni-sadrzaji/dbba0ddb-d8a6-4e20-9f59-3b0272a62c2e/" TargetMode="External"/><Relationship Id="rId5" Type="http://schemas.openxmlformats.org/officeDocument/2006/relationships/hyperlink" Target="http://whatislove-2010.blogspot.com/2012/02/dont-ignore-warning-signs-of-child.html" TargetMode="Externa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hyperlink" Target="https://insideoutpodcast.wordpress.com/tag/dinosauri/" TargetMode="External"/><Relationship Id="rId7" Type="http://schemas.openxmlformats.org/officeDocument/2006/relationships/hyperlink" Target="https://pxhere.com/nl/photo/1267170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hyperlink" Target="https://cs.wikipedia.org/wiki/Amoniti" TargetMode="Externa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red.it/scienza/ecologia/2015/10/02/estinzione-dinosauri-asteroide-vulcani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hyperlink" Target="https://blog.dnevnik.hr/mcind/2017/10/1632103829/osvoji-crni-biser.html?page=blog&amp;id=1632103829&amp;subpage=0&amp;subdomain=mcind" TargetMode="Externa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red.it/scienza/ecologia/2019/10/22/fossili-plancton-asteroide-dinosauri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omune.napoli.it/flex/cm/pages/ServeBLOB.php/L/IT/IDPagina/28124" TargetMode="Externa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nl/photo/1267170" TargetMode="External"/><Relationship Id="rId3" Type="http://schemas.openxmlformats.org/officeDocument/2006/relationships/image" Target="../media/image17.jpg"/><Relationship Id="rId7" Type="http://schemas.openxmlformats.org/officeDocument/2006/relationships/image" Target="../media/image8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://www.pngall.com/dinosaur-png" TargetMode="External"/><Relationship Id="rId7" Type="http://schemas.openxmlformats.org/officeDocument/2006/relationships/hyperlink" Target="https://qilong.wordpress.com/2011/02/22/spinosaurus-a-hint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11" Type="http://schemas.openxmlformats.org/officeDocument/2006/relationships/hyperlink" Target="http://neurodojo.blogspot.com/2015/06/leader-of-pack-fleshing-out.html" TargetMode="External"/><Relationship Id="rId5" Type="http://schemas.openxmlformats.org/officeDocument/2006/relationships/hyperlink" Target="https://it.wikipedia.org/wiki/Tyrannosaurus_rex" TargetMode="External"/><Relationship Id="rId10" Type="http://schemas.openxmlformats.org/officeDocument/2006/relationships/image" Target="../media/image25.jpg"/><Relationship Id="rId4" Type="http://schemas.openxmlformats.org/officeDocument/2006/relationships/image" Target="../media/image22.JPG"/><Relationship Id="rId9" Type="http://schemas.openxmlformats.org/officeDocument/2006/relationships/hyperlink" Target="http://asuma17.deviantart.com/art/Spinosaurus-Skin-Colour-1-37789284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dbba0ddb-d8a6-4e20-9f59-3b0272a62c2e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heconversation.com/what-will-a-hotter-australia-be-like-the-past-gives-us-some-clues-37090" TargetMode="Externa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nl/photo/1267170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58EA9E-846C-4A75-927C-AE38333E6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IZUMIRANJE VRSTA I UTJECAJ ČOVJEKA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84373D20-948B-4648-B701-4D8631601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16086" y="2120172"/>
            <a:ext cx="7802880" cy="445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F62F541F-6909-4627-BFD1-00B9E108A418}"/>
              </a:ext>
            </a:extLst>
          </p:cNvPr>
          <p:cNvSpPr txBox="1"/>
          <p:nvPr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  <p:extLst>
      <p:ext uri="{BB962C8B-B14F-4D97-AF65-F5344CB8AC3E}">
        <p14:creationId xmlns:p14="http://schemas.microsoft.com/office/powerpoint/2010/main" val="13992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EAB87FC2-E1CE-4B5D-8F47-35366FC903B6}"/>
              </a:ext>
            </a:extLst>
          </p:cNvPr>
          <p:cNvSpPr/>
          <p:nvPr/>
        </p:nvSpPr>
        <p:spPr>
          <a:xfrm>
            <a:off x="164377" y="291580"/>
            <a:ext cx="5517912" cy="88182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Živimo u razdoblju velikog izumiranja vrsta </a:t>
            </a:r>
          </a:p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kojemu uvelike pridonosi ČOVJEK sam!</a:t>
            </a:r>
          </a:p>
        </p:txBody>
      </p:sp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AC0F5DC0-70D9-45BB-928F-37C646AE1073}"/>
              </a:ext>
            </a:extLst>
          </p:cNvPr>
          <p:cNvSpPr/>
          <p:nvPr/>
        </p:nvSpPr>
        <p:spPr>
          <a:xfrm>
            <a:off x="1235377" y="1471233"/>
            <a:ext cx="3518633" cy="1957767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Porast broja ljudi na Zemlji 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moderna poljoprivreda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način života </a:t>
            </a:r>
          </a:p>
        </p:txBody>
      </p:sp>
      <p:sp>
        <p:nvSpPr>
          <p:cNvPr id="4" name="Strelica: prema dolje 3">
            <a:extLst>
              <a:ext uri="{FF2B5EF4-FFF2-40B4-BE49-F238E27FC236}">
                <a16:creationId xmlns:a16="http://schemas.microsoft.com/office/drawing/2014/main" id="{A19695A4-1D4A-4647-9D26-79F5C6CEC4FA}"/>
              </a:ext>
            </a:extLst>
          </p:cNvPr>
          <p:cNvSpPr/>
          <p:nvPr/>
        </p:nvSpPr>
        <p:spPr>
          <a:xfrm>
            <a:off x="2843784" y="3589041"/>
            <a:ext cx="303022" cy="881823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E911F14E-BC41-418A-ADE8-F68B788574DC}"/>
              </a:ext>
            </a:extLst>
          </p:cNvPr>
          <p:cNvSpPr/>
          <p:nvPr/>
        </p:nvSpPr>
        <p:spPr>
          <a:xfrm>
            <a:off x="1251187" y="4608653"/>
            <a:ext cx="3518633" cy="881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IZUMIRANJE VRSTA</a:t>
            </a:r>
          </a:p>
        </p:txBody>
      </p:sp>
      <p:sp>
        <p:nvSpPr>
          <p:cNvPr id="6" name="Strelica: prema dolje 5">
            <a:extLst>
              <a:ext uri="{FF2B5EF4-FFF2-40B4-BE49-F238E27FC236}">
                <a16:creationId xmlns:a16="http://schemas.microsoft.com/office/drawing/2014/main" id="{30CAB2DC-72FA-4D04-A6D4-9974A7C486D4}"/>
              </a:ext>
            </a:extLst>
          </p:cNvPr>
          <p:cNvSpPr/>
          <p:nvPr/>
        </p:nvSpPr>
        <p:spPr>
          <a:xfrm rot="5400000">
            <a:off x="5230306" y="4793002"/>
            <a:ext cx="272604" cy="631362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152A4376-494B-4282-9E49-314D0EDDDE36}"/>
              </a:ext>
            </a:extLst>
          </p:cNvPr>
          <p:cNvSpPr/>
          <p:nvPr/>
        </p:nvSpPr>
        <p:spPr>
          <a:xfrm>
            <a:off x="5948156" y="4321911"/>
            <a:ext cx="2916540" cy="17771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isušivanje močvara,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krčenje šuma,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krivolov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presijecanje staništa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A5769EC0-DE21-4AC1-AE9A-8CE7B37106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15" t="6922" r="2079" b="4243"/>
          <a:stretch/>
        </p:blipFill>
        <p:spPr>
          <a:xfrm>
            <a:off x="6400801" y="303849"/>
            <a:ext cx="3881120" cy="3576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689EB0F-9D34-4B3B-8841-8844A571C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514172" y="5615095"/>
            <a:ext cx="1265267" cy="1054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2">
            <a:hlinkClick r:id="rId6"/>
            <a:extLst>
              <a:ext uri="{FF2B5EF4-FFF2-40B4-BE49-F238E27FC236}">
                <a16:creationId xmlns:a16="http://schemas.microsoft.com/office/drawing/2014/main" id="{42F71A8C-C15F-47F8-8422-B21E73BFD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t="8974" r="5597" b="5361"/>
          <a:stretch>
            <a:fillRect/>
          </a:stretch>
        </p:blipFill>
        <p:spPr bwMode="auto">
          <a:xfrm>
            <a:off x="11030996" y="912543"/>
            <a:ext cx="652018" cy="661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BFD7422F-A903-40ED-AB60-2A06E602EEAF}"/>
              </a:ext>
            </a:extLst>
          </p:cNvPr>
          <p:cNvSpPr txBox="1"/>
          <p:nvPr/>
        </p:nvSpPr>
        <p:spPr>
          <a:xfrm>
            <a:off x="10912233" y="1624677"/>
            <a:ext cx="1075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ISTRAŽI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31376052-9898-42C9-918B-23AFC79DB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78831" y="4570384"/>
            <a:ext cx="694482" cy="674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id="{4DB0375E-091A-4B0B-A33E-D697515F0009}"/>
              </a:ext>
            </a:extLst>
          </p:cNvPr>
          <p:cNvSpPr txBox="1"/>
          <p:nvPr/>
        </p:nvSpPr>
        <p:spPr>
          <a:xfrm>
            <a:off x="9577702" y="5403625"/>
            <a:ext cx="27262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Pronađi podatke o nekim vrstama koje nestaju zbog uništavanja njihova staništa.</a:t>
            </a:r>
          </a:p>
        </p:txBody>
      </p:sp>
    </p:spTree>
    <p:extLst>
      <p:ext uri="{BB962C8B-B14F-4D97-AF65-F5344CB8AC3E}">
        <p14:creationId xmlns:p14="http://schemas.microsoft.com/office/powerpoint/2010/main" val="14583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1FBF8730-092C-463A-AF17-4DF75A12F598}"/>
              </a:ext>
            </a:extLst>
          </p:cNvPr>
          <p:cNvSpPr/>
          <p:nvPr/>
        </p:nvSpPr>
        <p:spPr>
          <a:xfrm>
            <a:off x="2445796" y="292963"/>
            <a:ext cx="5237825" cy="612559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/>
              <a:t>Najpoznatije vrste izumrlih organizama</a:t>
            </a:r>
          </a:p>
        </p:txBody>
      </p:sp>
      <p:sp>
        <p:nvSpPr>
          <p:cNvPr id="5" name="Strelica: prema dolje 4">
            <a:extLst>
              <a:ext uri="{FF2B5EF4-FFF2-40B4-BE49-F238E27FC236}">
                <a16:creationId xmlns:a16="http://schemas.microsoft.com/office/drawing/2014/main" id="{1EE5E304-5645-487E-B81A-E3743D32FC43}"/>
              </a:ext>
            </a:extLst>
          </p:cNvPr>
          <p:cNvSpPr/>
          <p:nvPr/>
        </p:nvSpPr>
        <p:spPr>
          <a:xfrm>
            <a:off x="2972509" y="1109706"/>
            <a:ext cx="239697" cy="967666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6" name="Strelica: prema dolje 5">
            <a:extLst>
              <a:ext uri="{FF2B5EF4-FFF2-40B4-BE49-F238E27FC236}">
                <a16:creationId xmlns:a16="http://schemas.microsoft.com/office/drawing/2014/main" id="{81B8ADDC-3CEF-4A4C-84F3-B4FC2441301C}"/>
              </a:ext>
            </a:extLst>
          </p:cNvPr>
          <p:cNvSpPr/>
          <p:nvPr/>
        </p:nvSpPr>
        <p:spPr>
          <a:xfrm>
            <a:off x="4944831" y="1191081"/>
            <a:ext cx="239697" cy="2237919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7" name="Strelica: prema dolje 6">
            <a:extLst>
              <a:ext uri="{FF2B5EF4-FFF2-40B4-BE49-F238E27FC236}">
                <a16:creationId xmlns:a16="http://schemas.microsoft.com/office/drawing/2014/main" id="{12140379-F93B-4CF8-8037-BDC2BB1276A9}"/>
              </a:ext>
            </a:extLst>
          </p:cNvPr>
          <p:cNvSpPr/>
          <p:nvPr/>
        </p:nvSpPr>
        <p:spPr>
          <a:xfrm>
            <a:off x="7052986" y="1229930"/>
            <a:ext cx="239697" cy="967666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 dirty="0"/>
          </a:p>
        </p:txBody>
      </p:sp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D67361B6-3251-405C-9994-8D865ED5A239}"/>
              </a:ext>
            </a:extLst>
          </p:cNvPr>
          <p:cNvSpPr/>
          <p:nvPr/>
        </p:nvSpPr>
        <p:spPr>
          <a:xfrm>
            <a:off x="2241756" y="2240121"/>
            <a:ext cx="1765179" cy="61255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DINOSAURI</a:t>
            </a:r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F5949971-68A5-4A1A-BD44-90BDF5E365AB}"/>
              </a:ext>
            </a:extLst>
          </p:cNvPr>
          <p:cNvSpPr/>
          <p:nvPr/>
        </p:nvSpPr>
        <p:spPr>
          <a:xfrm>
            <a:off x="4252936" y="3728875"/>
            <a:ext cx="1765179" cy="61255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AMONITI</a:t>
            </a:r>
          </a:p>
        </p:txBody>
      </p:sp>
      <p:sp>
        <p:nvSpPr>
          <p:cNvPr id="10" name="Pravokutnik: zaobljeni kutovi 9">
            <a:extLst>
              <a:ext uri="{FF2B5EF4-FFF2-40B4-BE49-F238E27FC236}">
                <a16:creationId xmlns:a16="http://schemas.microsoft.com/office/drawing/2014/main" id="{7107210A-A8DE-408E-AFC4-1508FFA5359A}"/>
              </a:ext>
            </a:extLst>
          </p:cNvPr>
          <p:cNvSpPr/>
          <p:nvPr/>
        </p:nvSpPr>
        <p:spPr>
          <a:xfrm>
            <a:off x="6325824" y="2331434"/>
            <a:ext cx="1765179" cy="856711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DRVENASTE PAPRATNJAČE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6C05DCEF-5FD0-4716-A9CB-73BE66A77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97093" y="3188145"/>
            <a:ext cx="2920668" cy="1881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6C5960FA-FBB0-43AB-BD24-9485793DF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61104" y="4711211"/>
            <a:ext cx="2541985" cy="1911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77FAD950-AB65-4F51-A6D7-48A29D632F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30568" y="3623508"/>
            <a:ext cx="2687345" cy="1791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752FA4DF-9F6D-43F3-B250-517D6533542D}"/>
              </a:ext>
            </a:extLst>
          </p:cNvPr>
          <p:cNvSpPr txBox="1"/>
          <p:nvPr/>
        </p:nvSpPr>
        <p:spPr>
          <a:xfrm>
            <a:off x="8747140" y="692377"/>
            <a:ext cx="34448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hr-HR" sz="1400" dirty="0">
                <a:solidFill>
                  <a:schemeClr val="bg1"/>
                </a:solidFill>
              </a:rPr>
              <a:t>grčki </a:t>
            </a:r>
            <a:r>
              <a:rPr lang="hr-HR" sz="1400" i="1" dirty="0" err="1">
                <a:solidFill>
                  <a:schemeClr val="bg1"/>
                </a:solidFill>
              </a:rPr>
              <a:t>dinosauri</a:t>
            </a:r>
            <a:r>
              <a:rPr lang="hr-HR" sz="1400" i="1" dirty="0">
                <a:solidFill>
                  <a:schemeClr val="bg1"/>
                </a:solidFill>
              </a:rPr>
              <a:t> = „strašni gušteri”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hr-HR" sz="1400" dirty="0">
                <a:solidFill>
                  <a:schemeClr val="bg1"/>
                </a:solidFill>
              </a:rPr>
              <a:t>neki </a:t>
            </a:r>
            <a:r>
              <a:rPr lang="hr-HR" sz="1400" dirty="0" err="1">
                <a:solidFill>
                  <a:schemeClr val="bg1"/>
                </a:solidFill>
              </a:rPr>
              <a:t>dinosauri</a:t>
            </a:r>
            <a:r>
              <a:rPr lang="hr-HR" sz="1400" dirty="0">
                <a:solidFill>
                  <a:schemeClr val="bg1"/>
                </a:solidFill>
              </a:rPr>
              <a:t> pripadaju najvećim životinjama koje su hodale Zemljom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hr-HR" sz="1400" dirty="0">
                <a:solidFill>
                  <a:schemeClr val="bg1"/>
                </a:solidFill>
              </a:rPr>
              <a:t>razdoblja u kojima su živjeli </a:t>
            </a:r>
            <a:r>
              <a:rPr lang="hr-HR" sz="1400" dirty="0" err="1">
                <a:solidFill>
                  <a:schemeClr val="bg1"/>
                </a:solidFill>
              </a:rPr>
              <a:t>dinosauri</a:t>
            </a:r>
            <a:r>
              <a:rPr lang="hr-HR" sz="1400" dirty="0">
                <a:solidFill>
                  <a:schemeClr val="bg1"/>
                </a:solidFill>
              </a:rPr>
              <a:t> su: trijas, jura i kreda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hr-HR" sz="1400" i="1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A3BDB4E5-FECB-4922-92C3-F4B10C399B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5" b="21203"/>
          <a:stretch/>
        </p:blipFill>
        <p:spPr>
          <a:xfrm>
            <a:off x="10657425" y="2093675"/>
            <a:ext cx="1274964" cy="1529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E949535B-4839-495C-895B-E196F909855D}"/>
              </a:ext>
            </a:extLst>
          </p:cNvPr>
          <p:cNvSpPr txBox="1"/>
          <p:nvPr/>
        </p:nvSpPr>
        <p:spPr>
          <a:xfrm>
            <a:off x="10741981" y="3639811"/>
            <a:ext cx="1190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otisak </a:t>
            </a:r>
            <a:r>
              <a:rPr lang="hr-HR" sz="1400" i="1" dirty="0" err="1"/>
              <a:t>dinosaura</a:t>
            </a:r>
            <a:endParaRPr lang="hr-HR" sz="1400" i="1" dirty="0"/>
          </a:p>
        </p:txBody>
      </p:sp>
    </p:spTree>
    <p:extLst>
      <p:ext uri="{BB962C8B-B14F-4D97-AF65-F5344CB8AC3E}">
        <p14:creationId xmlns:p14="http://schemas.microsoft.com/office/powerpoint/2010/main" val="2551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4F73C65-871A-4E1A-937C-964190C08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46" y="1506968"/>
            <a:ext cx="6070507" cy="465911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ADCFF996-BF55-490B-B816-516B44B11A5C}"/>
              </a:ext>
            </a:extLst>
          </p:cNvPr>
          <p:cNvSpPr/>
          <p:nvPr/>
        </p:nvSpPr>
        <p:spPr>
          <a:xfrm>
            <a:off x="377445" y="207133"/>
            <a:ext cx="5623860" cy="612559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Prikaz razvoja živog svijeta tijekom Zemljine geološke prošlosti</a:t>
            </a:r>
          </a:p>
        </p:txBody>
      </p:sp>
    </p:spTree>
    <p:extLst>
      <p:ext uri="{BB962C8B-B14F-4D97-AF65-F5344CB8AC3E}">
        <p14:creationId xmlns:p14="http://schemas.microsoft.com/office/powerpoint/2010/main" val="28191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007E4C6D-D467-449C-8500-DDF3011A5172}"/>
              </a:ext>
            </a:extLst>
          </p:cNvPr>
          <p:cNvSpPr/>
          <p:nvPr/>
        </p:nvSpPr>
        <p:spPr>
          <a:xfrm>
            <a:off x="483832" y="150919"/>
            <a:ext cx="9183951" cy="861133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Postoji </a:t>
            </a:r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razdoblja Zemljine prošlosti u kojima se dogodilo veliko izumiranje vrsta u relativno kratkom razdoblju.</a:t>
            </a:r>
          </a:p>
        </p:txBody>
      </p:sp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E6C1479B-6311-4DE2-A072-A04CFA8977E5}"/>
              </a:ext>
            </a:extLst>
          </p:cNvPr>
          <p:cNvSpPr/>
          <p:nvPr/>
        </p:nvSpPr>
        <p:spPr>
          <a:xfrm>
            <a:off x="591843" y="1492927"/>
            <a:ext cx="9183951" cy="861133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ČIMBENICI koji utječu na promjene uvjeta života i izumiranje vrsta</a:t>
            </a:r>
          </a:p>
        </p:txBody>
      </p:sp>
      <p:sp>
        <p:nvSpPr>
          <p:cNvPr id="4" name="Strelica: prema dolje 3">
            <a:extLst>
              <a:ext uri="{FF2B5EF4-FFF2-40B4-BE49-F238E27FC236}">
                <a16:creationId xmlns:a16="http://schemas.microsoft.com/office/drawing/2014/main" id="{8EEFF0D5-AE35-40A3-AD13-9276D2A182F1}"/>
              </a:ext>
            </a:extLst>
          </p:cNvPr>
          <p:cNvSpPr/>
          <p:nvPr/>
        </p:nvSpPr>
        <p:spPr>
          <a:xfrm rot="1396965">
            <a:off x="2599645" y="2503504"/>
            <a:ext cx="239697" cy="637701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5" name="Strelica: prema dolje 4">
            <a:extLst>
              <a:ext uri="{FF2B5EF4-FFF2-40B4-BE49-F238E27FC236}">
                <a16:creationId xmlns:a16="http://schemas.microsoft.com/office/drawing/2014/main" id="{1B2A7A42-3FFA-4876-8B55-18E0B7411CF6}"/>
              </a:ext>
            </a:extLst>
          </p:cNvPr>
          <p:cNvSpPr/>
          <p:nvPr/>
        </p:nvSpPr>
        <p:spPr>
          <a:xfrm>
            <a:off x="5379868" y="2531251"/>
            <a:ext cx="218628" cy="631362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381707BE-E945-404A-B0EE-19AF1199C402}"/>
              </a:ext>
            </a:extLst>
          </p:cNvPr>
          <p:cNvSpPr/>
          <p:nvPr/>
        </p:nvSpPr>
        <p:spPr>
          <a:xfrm>
            <a:off x="1252037" y="3200574"/>
            <a:ext cx="2021859" cy="109342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POJAČANA VULKANSKA AKTIVNOST</a:t>
            </a:r>
          </a:p>
        </p:txBody>
      </p:sp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D048C6EE-1740-41A1-93B0-E2A63AACE767}"/>
              </a:ext>
            </a:extLst>
          </p:cNvPr>
          <p:cNvSpPr/>
          <p:nvPr/>
        </p:nvSpPr>
        <p:spPr>
          <a:xfrm>
            <a:off x="4560163" y="3297740"/>
            <a:ext cx="1854726" cy="861133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PROMJENE RAZINE MORA</a:t>
            </a:r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19A4A7CD-B20D-4304-81BA-AD007A7E4F26}"/>
              </a:ext>
            </a:extLst>
          </p:cNvPr>
          <p:cNvSpPr/>
          <p:nvPr/>
        </p:nvSpPr>
        <p:spPr>
          <a:xfrm>
            <a:off x="7469300" y="3291295"/>
            <a:ext cx="1765179" cy="861133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UDAR ASTEROIDA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D2D566D6-FACF-47B1-BA70-898DEEF67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3832" y="4441116"/>
            <a:ext cx="3169290" cy="1720352"/>
          </a:xfrm>
          <a:prstGeom prst="round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3" name="Strelica: prema dolje 12">
            <a:extLst>
              <a:ext uri="{FF2B5EF4-FFF2-40B4-BE49-F238E27FC236}">
                <a16:creationId xmlns:a16="http://schemas.microsoft.com/office/drawing/2014/main" id="{60E7C558-A428-491A-8C3E-7BF3CC5BD4B9}"/>
              </a:ext>
            </a:extLst>
          </p:cNvPr>
          <p:cNvSpPr/>
          <p:nvPr/>
        </p:nvSpPr>
        <p:spPr>
          <a:xfrm rot="20304719">
            <a:off x="7852026" y="2503827"/>
            <a:ext cx="239697" cy="637701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6A3BA18E-83A0-4853-82E8-4314665AE2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66702" y="4330936"/>
            <a:ext cx="2737783" cy="1787239"/>
          </a:xfrm>
          <a:prstGeom prst="round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800C28F2-0B63-4DC4-943B-557D51BCAD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66" y="4280465"/>
            <a:ext cx="2907348" cy="1837710"/>
          </a:xfrm>
          <a:prstGeom prst="round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38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23F8A4A9-E5BD-4B85-814D-BBABD0A4D8FB}"/>
              </a:ext>
            </a:extLst>
          </p:cNvPr>
          <p:cNvSpPr/>
          <p:nvPr/>
        </p:nvSpPr>
        <p:spPr>
          <a:xfrm>
            <a:off x="745727" y="665999"/>
            <a:ext cx="2159795" cy="1091780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 METEORITA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PROMJENA KLIME</a:t>
            </a:r>
          </a:p>
        </p:txBody>
      </p:sp>
      <p:sp>
        <p:nvSpPr>
          <p:cNvPr id="4" name="Strelica: prema dolje 3">
            <a:extLst>
              <a:ext uri="{FF2B5EF4-FFF2-40B4-BE49-F238E27FC236}">
                <a16:creationId xmlns:a16="http://schemas.microsoft.com/office/drawing/2014/main" id="{16AE8BB4-48E1-405E-91C7-D70EE737DC99}"/>
              </a:ext>
            </a:extLst>
          </p:cNvPr>
          <p:cNvSpPr/>
          <p:nvPr/>
        </p:nvSpPr>
        <p:spPr>
          <a:xfrm rot="18325868">
            <a:off x="3262059" y="1106199"/>
            <a:ext cx="239697" cy="967666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4D0CC244-A925-47D7-AB22-97FF613FB802}"/>
              </a:ext>
            </a:extLst>
          </p:cNvPr>
          <p:cNvSpPr/>
          <p:nvPr/>
        </p:nvSpPr>
        <p:spPr>
          <a:xfrm>
            <a:off x="3510195" y="1959014"/>
            <a:ext cx="1958454" cy="94398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NESTAJANJE BILJAKA</a:t>
            </a:r>
          </a:p>
        </p:txBody>
      </p:sp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D9593F04-01E0-4B8D-8460-C0ED5567F354}"/>
              </a:ext>
            </a:extLst>
          </p:cNvPr>
          <p:cNvSpPr/>
          <p:nvPr/>
        </p:nvSpPr>
        <p:spPr>
          <a:xfrm>
            <a:off x="5944159" y="3258459"/>
            <a:ext cx="1958454" cy="94398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NESTAJANJE BILJOŽDERA I MESOŽDERA</a:t>
            </a:r>
          </a:p>
        </p:txBody>
      </p:sp>
      <p:sp>
        <p:nvSpPr>
          <p:cNvPr id="9" name="Strelica: prema dolje 8">
            <a:extLst>
              <a:ext uri="{FF2B5EF4-FFF2-40B4-BE49-F238E27FC236}">
                <a16:creationId xmlns:a16="http://schemas.microsoft.com/office/drawing/2014/main" id="{E1AD463A-3E99-41E0-819A-2F249D1911FA}"/>
              </a:ext>
            </a:extLst>
          </p:cNvPr>
          <p:cNvSpPr/>
          <p:nvPr/>
        </p:nvSpPr>
        <p:spPr>
          <a:xfrm rot="18001158">
            <a:off x="5824310" y="2419166"/>
            <a:ext cx="239697" cy="967666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10" name="Pravokutnik: zaobljeni kutovi 9">
            <a:extLst>
              <a:ext uri="{FF2B5EF4-FFF2-40B4-BE49-F238E27FC236}">
                <a16:creationId xmlns:a16="http://schemas.microsoft.com/office/drawing/2014/main" id="{8D193E15-64ED-4A85-92D5-82137DE3CC41}"/>
              </a:ext>
            </a:extLst>
          </p:cNvPr>
          <p:cNvSpPr/>
          <p:nvPr/>
        </p:nvSpPr>
        <p:spPr>
          <a:xfrm>
            <a:off x="2976052" y="5174119"/>
            <a:ext cx="7894668" cy="94398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promjene temperature posebno osjetljivi organizmi s promjenjivom temperaturom tijela - gmazovi (</a:t>
            </a:r>
            <a:r>
              <a:rPr lang="hr-H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dinosauri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- PA IZUMIRU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21958B50-63FD-4C9E-8847-DD5093459D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02" r="1"/>
          <a:stretch/>
        </p:blipFill>
        <p:spPr>
          <a:xfrm>
            <a:off x="259053" y="1989738"/>
            <a:ext cx="3013388" cy="1705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73D11318-E045-413B-A140-E4F73A0F8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78122" y="2861140"/>
            <a:ext cx="2917838" cy="1823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9351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1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3E22D179-195D-4269-9118-C5CC06E320E3}"/>
              </a:ext>
            </a:extLst>
          </p:cNvPr>
          <p:cNvSpPr/>
          <p:nvPr/>
        </p:nvSpPr>
        <p:spPr>
          <a:xfrm>
            <a:off x="420762" y="378789"/>
            <a:ext cx="1931820" cy="78418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IZUMRLI ORGANIZMI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3FC9067-AEFF-49ED-A4B2-9B4DFA304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66" y="638236"/>
            <a:ext cx="2440678" cy="17267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25F6A5B-7C68-44A9-96E3-1AB2DD762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388" y="3205078"/>
            <a:ext cx="1974599" cy="1480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EDB148F-9D13-43A2-9CEA-FF05E2611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60" y="4155615"/>
            <a:ext cx="3106327" cy="1941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45EAB3E8-8345-45E5-8A7A-27A0D27B1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321" y="1679872"/>
            <a:ext cx="3764081" cy="2117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86929307-F04A-4A2F-8DA2-B82AF18D51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1"/>
          <a:stretch/>
        </p:blipFill>
        <p:spPr>
          <a:xfrm>
            <a:off x="653760" y="4211089"/>
            <a:ext cx="3216904" cy="1830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8B448C1B-9FB9-441E-A5A7-35A4B8010A64}"/>
              </a:ext>
            </a:extLst>
          </p:cNvPr>
          <p:cNvSpPr txBox="1"/>
          <p:nvPr/>
        </p:nvSpPr>
        <p:spPr>
          <a:xfrm>
            <a:off x="553374" y="2512581"/>
            <a:ext cx="91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mamut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3969A662-1C23-4FAB-A821-70CA60C1E442}"/>
              </a:ext>
            </a:extLst>
          </p:cNvPr>
          <p:cNvSpPr txBox="1"/>
          <p:nvPr/>
        </p:nvSpPr>
        <p:spPr>
          <a:xfrm>
            <a:off x="3438362" y="6087805"/>
            <a:ext cx="145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 err="1"/>
              <a:t>sabljozubi</a:t>
            </a:r>
            <a:r>
              <a:rPr lang="hr-HR" i="1" dirty="0"/>
              <a:t> tigar</a:t>
            </a:r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56B087E0-68F1-4A99-AF64-21A641E418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877979" y="721018"/>
            <a:ext cx="2687345" cy="1791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96D36E1D-2906-4489-A97B-F02CEBB16D0A}"/>
              </a:ext>
            </a:extLst>
          </p:cNvPr>
          <p:cNvSpPr txBox="1"/>
          <p:nvPr/>
        </p:nvSpPr>
        <p:spPr>
          <a:xfrm>
            <a:off x="6624402" y="2558747"/>
            <a:ext cx="1495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i="1" dirty="0"/>
              <a:t>drvenasta </a:t>
            </a:r>
            <a:r>
              <a:rPr lang="hr-HR" i="1" dirty="0" err="1"/>
              <a:t>papratnjača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val="317951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F96D9AC2-A1F4-4153-A83C-8ACBC24A0072}"/>
              </a:ext>
            </a:extLst>
          </p:cNvPr>
          <p:cNvSpPr/>
          <p:nvPr/>
        </p:nvSpPr>
        <p:spPr>
          <a:xfrm>
            <a:off x="4429957" y="5143472"/>
            <a:ext cx="7359588" cy="1372737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Iako je najpoznatiji </a:t>
            </a:r>
            <a:r>
              <a:rPr lang="hr-H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dinosaur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Tyrannosaurus</a:t>
            </a:r>
            <a:r>
              <a:rPr lang="hr-HR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rex</a:t>
            </a:r>
            <a:r>
              <a:rPr lang="hr-HR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(„gušter tiranin”) vjerojatno bio mesožder dugačak i do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12 m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ipak je najveći </a:t>
            </a:r>
            <a:r>
              <a:rPr lang="hr-H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dinosaur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mesožder bio </a:t>
            </a:r>
            <a:r>
              <a:rPr lang="hr-HR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Spinosaurus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dužine </a:t>
            </a: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 m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na leđima je imao nabor kože poput jedra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B0DA709-D86B-4EC6-9A50-8B2EC825C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0000" y="3202888"/>
            <a:ext cx="4679451" cy="239913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B708B54E-A4BB-41DE-BF3E-7CEE95CDD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6638" y="257270"/>
            <a:ext cx="3846612" cy="17213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2B746639-F03F-43AF-99CA-EDDAB2401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378594" y="235164"/>
            <a:ext cx="4433715" cy="17971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8E6B0108-0F63-4305-A687-552FFD2964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313426" y="2228294"/>
            <a:ext cx="7911234" cy="3788601"/>
          </a:xfrm>
          <a:prstGeom prst="rect">
            <a:avLst/>
          </a:prstGeom>
        </p:spPr>
      </p:pic>
      <p:pic>
        <p:nvPicPr>
          <p:cNvPr id="34" name="Slika 33">
            <a:extLst>
              <a:ext uri="{FF2B5EF4-FFF2-40B4-BE49-F238E27FC236}">
                <a16:creationId xmlns:a16="http://schemas.microsoft.com/office/drawing/2014/main" id="{F2C2B02E-D091-44C8-BFCE-8DD503B0B23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t="15578" r="210" b="7315"/>
          <a:stretch/>
        </p:blipFill>
        <p:spPr>
          <a:xfrm>
            <a:off x="8962310" y="1228311"/>
            <a:ext cx="3181321" cy="1205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TekstniOkvir 35">
            <a:extLst>
              <a:ext uri="{FF2B5EF4-FFF2-40B4-BE49-F238E27FC236}">
                <a16:creationId xmlns:a16="http://schemas.microsoft.com/office/drawing/2014/main" id="{07D930AB-03B3-412C-A8BC-78D6A843F4D2}"/>
              </a:ext>
            </a:extLst>
          </p:cNvPr>
          <p:cNvSpPr txBox="1"/>
          <p:nvPr/>
        </p:nvSpPr>
        <p:spPr>
          <a:xfrm>
            <a:off x="1532681" y="5745259"/>
            <a:ext cx="218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Tyrannosaurus</a:t>
            </a:r>
            <a:r>
              <a:rPr lang="hr-H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rex</a:t>
            </a:r>
            <a:endParaRPr lang="hr-H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kstniOkvir 36">
            <a:extLst>
              <a:ext uri="{FF2B5EF4-FFF2-40B4-BE49-F238E27FC236}">
                <a16:creationId xmlns:a16="http://schemas.microsoft.com/office/drawing/2014/main" id="{4B82A77B-EC8A-4607-8541-CFCD97865FD4}"/>
              </a:ext>
            </a:extLst>
          </p:cNvPr>
          <p:cNvSpPr txBox="1"/>
          <p:nvPr/>
        </p:nvSpPr>
        <p:spPr>
          <a:xfrm>
            <a:off x="9841466" y="4512102"/>
            <a:ext cx="1423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Spinosaurus</a:t>
            </a:r>
            <a:endParaRPr lang="hr-H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572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5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104D8CCA-F917-438C-9146-C74D52E6260B}"/>
              </a:ext>
            </a:extLst>
          </p:cNvPr>
          <p:cNvSpPr/>
          <p:nvPr/>
        </p:nvSpPr>
        <p:spPr>
          <a:xfrm>
            <a:off x="8923180" y="1502481"/>
            <a:ext cx="2667172" cy="1386412"/>
          </a:xfrm>
          <a:prstGeom prst="roundRect">
            <a:avLst/>
          </a:prstGeom>
          <a:solidFill>
            <a:schemeClr val="accent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SISAVCI slični miševima otvaraju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„DOBA SISAVACA”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94A04A2-C026-4938-986F-D9929B3C9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13253"/>
          <a:stretch/>
        </p:blipFill>
        <p:spPr>
          <a:xfrm>
            <a:off x="8958214" y="4107431"/>
            <a:ext cx="2560616" cy="1865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Strelica: prema dolje 3">
            <a:extLst>
              <a:ext uri="{FF2B5EF4-FFF2-40B4-BE49-F238E27FC236}">
                <a16:creationId xmlns:a16="http://schemas.microsoft.com/office/drawing/2014/main" id="{CB34E983-2F28-4310-A034-573AD6BE67F3}"/>
              </a:ext>
            </a:extLst>
          </p:cNvPr>
          <p:cNvSpPr/>
          <p:nvPr/>
        </p:nvSpPr>
        <p:spPr>
          <a:xfrm>
            <a:off x="10167402" y="3097779"/>
            <a:ext cx="246102" cy="661928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944FCE3C-57BF-477A-8164-3093115473BA}"/>
              </a:ext>
            </a:extLst>
          </p:cNvPr>
          <p:cNvSpPr/>
          <p:nvPr/>
        </p:nvSpPr>
        <p:spPr>
          <a:xfrm>
            <a:off x="593860" y="1761080"/>
            <a:ext cx="6963995" cy="94398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SVAKO IZUMIRANJE OTVARA PROSTOR ZA RAZVOJ NOVIH VRSTA 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koje su prilagođene novim uvjetima života</a:t>
            </a:r>
          </a:p>
        </p:txBody>
      </p:sp>
      <p:sp>
        <p:nvSpPr>
          <p:cNvPr id="6" name="Strelica: prema dolje 5">
            <a:extLst>
              <a:ext uri="{FF2B5EF4-FFF2-40B4-BE49-F238E27FC236}">
                <a16:creationId xmlns:a16="http://schemas.microsoft.com/office/drawing/2014/main" id="{73B250F2-7CA7-4608-AB8A-1CFD6652945D}"/>
              </a:ext>
            </a:extLst>
          </p:cNvPr>
          <p:cNvSpPr/>
          <p:nvPr/>
        </p:nvSpPr>
        <p:spPr>
          <a:xfrm rot="16200000">
            <a:off x="8169498" y="1749240"/>
            <a:ext cx="239697" cy="967666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pic>
        <p:nvPicPr>
          <p:cNvPr id="7" name="Picture 2">
            <a:hlinkClick r:id="rId3"/>
            <a:extLst>
              <a:ext uri="{FF2B5EF4-FFF2-40B4-BE49-F238E27FC236}">
                <a16:creationId xmlns:a16="http://schemas.microsoft.com/office/drawing/2014/main" id="{8AF6F3DD-60D1-41E4-807E-95B40E844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8974" r="5597" b="5361"/>
          <a:stretch>
            <a:fillRect/>
          </a:stretch>
        </p:blipFill>
        <p:spPr bwMode="auto">
          <a:xfrm>
            <a:off x="6768882" y="5206585"/>
            <a:ext cx="652850" cy="662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TekstniOkvir 7">
            <a:hlinkClick r:id="rId3"/>
            <a:extLst>
              <a:ext uri="{FF2B5EF4-FFF2-40B4-BE49-F238E27FC236}">
                <a16:creationId xmlns:a16="http://schemas.microsoft.com/office/drawing/2014/main" id="{0F0DFC44-6414-4C59-B10C-4F7C5A1DBE5E}"/>
              </a:ext>
            </a:extLst>
          </p:cNvPr>
          <p:cNvSpPr txBox="1"/>
          <p:nvPr/>
        </p:nvSpPr>
        <p:spPr>
          <a:xfrm>
            <a:off x="6188852" y="5948140"/>
            <a:ext cx="184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ZANIMLJIVOSTI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0BE0BF7D-4999-4583-93DC-47C39C4FA5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4464" t="12657" r="-436" b="2296"/>
          <a:stretch/>
        </p:blipFill>
        <p:spPr>
          <a:xfrm>
            <a:off x="3029450" y="263386"/>
            <a:ext cx="2219499" cy="14022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Pravokutnik: zaobljeni kutovi 12">
            <a:extLst>
              <a:ext uri="{FF2B5EF4-FFF2-40B4-BE49-F238E27FC236}">
                <a16:creationId xmlns:a16="http://schemas.microsoft.com/office/drawing/2014/main" id="{37C67847-7839-470A-B2C7-6A168E098A0F}"/>
              </a:ext>
            </a:extLst>
          </p:cNvPr>
          <p:cNvSpPr/>
          <p:nvPr/>
        </p:nvSpPr>
        <p:spPr>
          <a:xfrm>
            <a:off x="1197542" y="3440667"/>
            <a:ext cx="5160523" cy="69166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IZUMIRANJE VRSTA SE NEPRESTANO DOGAĐA!</a:t>
            </a:r>
          </a:p>
        </p:txBody>
      </p:sp>
      <p:sp>
        <p:nvSpPr>
          <p:cNvPr id="14" name="Pravokutnik: zaobljeni kutovi 13">
            <a:extLst>
              <a:ext uri="{FF2B5EF4-FFF2-40B4-BE49-F238E27FC236}">
                <a16:creationId xmlns:a16="http://schemas.microsoft.com/office/drawing/2014/main" id="{7B1BAB1F-8595-491E-AF7B-1C9CDE023B53}"/>
              </a:ext>
            </a:extLst>
          </p:cNvPr>
          <p:cNvSpPr/>
          <p:nvPr/>
        </p:nvSpPr>
        <p:spPr>
          <a:xfrm>
            <a:off x="449189" y="4694403"/>
            <a:ext cx="5160523" cy="69166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danas izumrlo 97 % svih vrsta koje su živjele na Zemlji!</a:t>
            </a:r>
          </a:p>
        </p:txBody>
      </p:sp>
    </p:spTree>
    <p:extLst>
      <p:ext uri="{BB962C8B-B14F-4D97-AF65-F5344CB8AC3E}">
        <p14:creationId xmlns:p14="http://schemas.microsoft.com/office/powerpoint/2010/main" val="388089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D82E732-1B79-4821-B76C-5F8E503B7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62533" y="416654"/>
            <a:ext cx="2687345" cy="1791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trelica: prema dolje 3">
            <a:extLst>
              <a:ext uri="{FF2B5EF4-FFF2-40B4-BE49-F238E27FC236}">
                <a16:creationId xmlns:a16="http://schemas.microsoft.com/office/drawing/2014/main" id="{227BC814-78C2-4601-8F7A-673373FFECC5}"/>
              </a:ext>
            </a:extLst>
          </p:cNvPr>
          <p:cNvSpPr/>
          <p:nvPr/>
        </p:nvSpPr>
        <p:spPr>
          <a:xfrm>
            <a:off x="1835922" y="3102942"/>
            <a:ext cx="369363" cy="691661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C4EED3BD-7323-4AA9-A1B0-34CD80EA17B8}"/>
              </a:ext>
            </a:extLst>
          </p:cNvPr>
          <p:cNvSpPr/>
          <p:nvPr/>
        </p:nvSpPr>
        <p:spPr>
          <a:xfrm>
            <a:off x="335755" y="2275905"/>
            <a:ext cx="5160523" cy="69166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drvenastih visokih </a:t>
            </a:r>
            <a:r>
              <a:rPr lang="hr-H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papratnjača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iz prošlosti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91D5E76F-50E0-4666-A037-24602F36B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70" y="3429000"/>
            <a:ext cx="2882166" cy="1929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9759BC6D-BA4E-4311-8E2F-10429F86767D}"/>
              </a:ext>
            </a:extLst>
          </p:cNvPr>
          <p:cNvSpPr/>
          <p:nvPr/>
        </p:nvSpPr>
        <p:spPr>
          <a:xfrm>
            <a:off x="4223870" y="5599609"/>
            <a:ext cx="2882167" cy="72728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KAMENI UGLJEN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(fosilno gorivo)</a:t>
            </a:r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0E802BB2-15FD-4295-93A1-62939C8743F5}"/>
              </a:ext>
            </a:extLst>
          </p:cNvPr>
          <p:cNvSpPr/>
          <p:nvPr/>
        </p:nvSpPr>
        <p:spPr>
          <a:xfrm>
            <a:off x="897940" y="3918974"/>
            <a:ext cx="2223160" cy="116528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 nedostatak O</a:t>
            </a:r>
            <a:r>
              <a:rPr lang="hr-H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visoki tlak i temperaturu</a:t>
            </a:r>
          </a:p>
        </p:txBody>
      </p:sp>
      <p:sp>
        <p:nvSpPr>
          <p:cNvPr id="10" name="Strelica: prema dolje 9">
            <a:extLst>
              <a:ext uri="{FF2B5EF4-FFF2-40B4-BE49-F238E27FC236}">
                <a16:creationId xmlns:a16="http://schemas.microsoft.com/office/drawing/2014/main" id="{C26640C4-BC95-4265-9B4F-FA99B060585F}"/>
              </a:ext>
            </a:extLst>
          </p:cNvPr>
          <p:cNvSpPr/>
          <p:nvPr/>
        </p:nvSpPr>
        <p:spPr>
          <a:xfrm rot="16200000">
            <a:off x="3403466" y="4058807"/>
            <a:ext cx="369363" cy="691661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A6BE365-FD38-46AF-87AE-A2D19EF8D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07935" y="4409660"/>
            <a:ext cx="694482" cy="674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id="{141FA0EA-F8CD-436A-B58A-C07CDA559B25}"/>
              </a:ext>
            </a:extLst>
          </p:cNvPr>
          <p:cNvSpPr txBox="1"/>
          <p:nvPr/>
        </p:nvSpPr>
        <p:spPr>
          <a:xfrm>
            <a:off x="8237659" y="5258430"/>
            <a:ext cx="3635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Razmisli o tome koja sve staništa nestaju djelovanjem čovjeka.</a:t>
            </a:r>
          </a:p>
          <a:p>
            <a:pPr algn="ctr"/>
            <a:r>
              <a:rPr lang="hr-HR" sz="1400" i="1" dirty="0"/>
              <a:t>Pronađi podatke o zaštićenim staništima u Hrvatskoj.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8B6B159B-4BB4-4E84-AE52-4735A3AC74B9}"/>
              </a:ext>
            </a:extLst>
          </p:cNvPr>
          <p:cNvSpPr txBox="1"/>
          <p:nvPr/>
        </p:nvSpPr>
        <p:spPr>
          <a:xfrm>
            <a:off x="6767382" y="1008062"/>
            <a:ext cx="36350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/>
              <a:t>Razvoj velikih količina šuma na kopnu doveo je do promjene količine ugljikova dioksida u atmosferi i promjene klime, što je u jednom razdoblju razvoja Zemlje prouzročilo izumiranje velikog broja organizama u morima i oceanima.</a:t>
            </a:r>
          </a:p>
          <a:p>
            <a:pPr algn="ctr"/>
            <a:endParaRPr lang="hr-HR" sz="1400" i="1" dirty="0"/>
          </a:p>
          <a:p>
            <a:pPr algn="ctr"/>
            <a:r>
              <a:rPr lang="hr-HR" sz="1400" i="1" dirty="0"/>
              <a:t> Razmisli kako to </a:t>
            </a:r>
            <a:r>
              <a:rPr lang="hr-HR" sz="1400" i="1" dirty="0" err="1"/>
              <a:t>možem</a:t>
            </a:r>
            <a:r>
              <a:rPr lang="hr-HR" sz="1400" i="1" dirty="0"/>
              <a:t> povezati s utjecajem čovjeka na klimatske promjene danas na Zemlji.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3B11DD3-BC5F-44B8-9811-A820C754A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44191" y="246376"/>
            <a:ext cx="694482" cy="674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5379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797</TotalTime>
  <Words>347</Words>
  <Application>Microsoft Office PowerPoint</Application>
  <PresentationFormat>Široki zaslon</PresentationFormat>
  <Paragraphs>59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</vt:lpstr>
      <vt:lpstr>Berlin</vt:lpstr>
      <vt:lpstr>IZUMIRANJE VRSTA I UTJECAJ ČOVJEKA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IZUMIRANJE VRSTA I UTJECAJ ČOVJEKA</dc:title>
  <dc:creator>Korisnik</dc:creator>
  <cp:lastModifiedBy>Korisnik</cp:lastModifiedBy>
  <cp:revision>140</cp:revision>
  <dcterms:created xsi:type="dcterms:W3CDTF">2020-04-21T11:54:21Z</dcterms:created>
  <dcterms:modified xsi:type="dcterms:W3CDTF">2020-08-04T16:17:22Z</dcterms:modified>
</cp:coreProperties>
</file>